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am" charset="1" panose="00000000000000000000"/>
      <p:regular r:id="rId10"/>
    </p:embeddedFont>
    <p:embeddedFont>
      <p:font typeface="Gotham Bold" charset="1" panose="00000000000000000000"/>
      <p:regular r:id="rId11"/>
    </p:embeddedFont>
    <p:embeddedFont>
      <p:font typeface="Gotham Italics" charset="1" panose="00000000000000000000"/>
      <p:regular r:id="rId12"/>
    </p:embeddedFont>
    <p:embeddedFont>
      <p:font typeface="Gotham Bold Italics" charset="1" panose="02000000000000000000"/>
      <p:regular r:id="rId13"/>
    </p:embeddedFont>
    <p:embeddedFont>
      <p:font typeface="Gotham Light" charset="1" panose="00000000000000000000"/>
      <p:regular r:id="rId14"/>
    </p:embeddedFont>
    <p:embeddedFont>
      <p:font typeface="Gotham Light Italics" charset="1" panose="00000000000000000000"/>
      <p:regular r:id="rId15"/>
    </p:embeddedFont>
    <p:embeddedFont>
      <p:font typeface="Gotham Heavy" charset="1" panose="02000900000000000000"/>
      <p:regular r:id="rId16"/>
    </p:embeddedFont>
    <p:embeddedFont>
      <p:font typeface="Gotham Heavy Italics" charset="1" panose="020009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Gliker" charset="1" panose="00000500000000000000"/>
      <p:regular r:id="rId24"/>
    </p:embeddedFont>
    <p:embeddedFont>
      <p:font typeface="Gliker Bold" charset="1" panose="00000800000000000000"/>
      <p:regular r:id="rId25"/>
    </p:embeddedFont>
    <p:embeddedFont>
      <p:font typeface="Gliker Semi-Bold" charset="1" panose="00000700000000000000"/>
      <p:regular r:id="rId26"/>
    </p:embeddedFont>
    <p:embeddedFont>
      <p:font typeface="Gliker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3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b20Wuok.mp4" Type="http://schemas.microsoft.com/office/2007/relationships/media"/><Relationship Id="rId2" Target="../media/image44.jpeg" Type="http://schemas.openxmlformats.org/officeDocument/2006/relationships/image"/><Relationship Id="rId3" Target="../media/VAGDb1BPyo4.mp4" Type="http://schemas.openxmlformats.org/officeDocument/2006/relationships/video"/><Relationship Id="rId4" Target="../media/VAGDb1BPyo4.mp4" Type="http://schemas.microsoft.com/office/2007/relationships/media"/><Relationship Id="rId5" Target="../media/image45.jpeg" Type="http://schemas.openxmlformats.org/officeDocument/2006/relationships/image"/><Relationship Id="rId6" Target="../media/VAGDbyow40I.mp4" Type="http://schemas.openxmlformats.org/officeDocument/2006/relationships/video"/><Relationship Id="rId7" Target="../media/VAGDbyow40I.mp4" Type="http://schemas.microsoft.com/office/2007/relationships/media"/><Relationship Id="rId8" Target="../media/image46.jpeg" Type="http://schemas.openxmlformats.org/officeDocument/2006/relationships/image"/><Relationship Id="rId9" Target="../media/VAGDb20Wuok.mp4" Type="http://schemas.openxmlformats.org/officeDocument/2006/relationships/video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Db3CeWUM.mp4" Type="http://schemas.openxmlformats.org/officeDocument/2006/relationships/video"/><Relationship Id="rId4" Target="../media/VAGDb3CeWU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5197" y="-913275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7" y="0"/>
                </a:lnTo>
                <a:lnTo>
                  <a:pt x="6110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0388" y="-1672100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8" y="0"/>
                </a:lnTo>
                <a:lnTo>
                  <a:pt x="611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33268" y="-2033838"/>
            <a:ext cx="8505167" cy="4246227"/>
          </a:xfrm>
          <a:custGeom>
            <a:avLst/>
            <a:gdLst/>
            <a:ahLst/>
            <a:cxnLst/>
            <a:rect r="r" b="b" t="t" l="l"/>
            <a:pathLst>
              <a:path h="4246227" w="8505167">
                <a:moveTo>
                  <a:pt x="0" y="0"/>
                </a:moveTo>
                <a:lnTo>
                  <a:pt x="8505167" y="0"/>
                </a:lnTo>
                <a:lnTo>
                  <a:pt x="8505167" y="4246226"/>
                </a:lnTo>
                <a:lnTo>
                  <a:pt x="0" y="4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90868" y="89275"/>
            <a:ext cx="7959199" cy="3912562"/>
          </a:xfrm>
          <a:custGeom>
            <a:avLst/>
            <a:gdLst/>
            <a:ahLst/>
            <a:cxnLst/>
            <a:rect r="r" b="b" t="t" l="l"/>
            <a:pathLst>
              <a:path h="3912562" w="7959199">
                <a:moveTo>
                  <a:pt x="0" y="0"/>
                </a:moveTo>
                <a:lnTo>
                  <a:pt x="7959199" y="0"/>
                </a:lnTo>
                <a:lnTo>
                  <a:pt x="7959199" y="3912562"/>
                </a:lnTo>
                <a:lnTo>
                  <a:pt x="0" y="3912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8804" y="-2033838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7" y="0"/>
                </a:lnTo>
                <a:lnTo>
                  <a:pt x="6110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39149" y="-645323"/>
            <a:ext cx="4402815" cy="1789448"/>
          </a:xfrm>
          <a:custGeom>
            <a:avLst/>
            <a:gdLst/>
            <a:ahLst/>
            <a:cxnLst/>
            <a:rect r="r" b="b" t="t" l="l"/>
            <a:pathLst>
              <a:path h="1789448" w="4402815">
                <a:moveTo>
                  <a:pt x="0" y="0"/>
                </a:moveTo>
                <a:lnTo>
                  <a:pt x="4402815" y="0"/>
                </a:lnTo>
                <a:lnTo>
                  <a:pt x="4402815" y="1789448"/>
                </a:lnTo>
                <a:lnTo>
                  <a:pt x="0" y="1789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85472" y="5974788"/>
            <a:ext cx="7322853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491" indent="-539745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Gliker"/>
              </a:rPr>
              <a:t>Pratham Yadav</a:t>
            </a:r>
          </a:p>
          <a:p>
            <a:pPr marL="1079491" indent="-539745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Gliker"/>
              </a:rPr>
              <a:t>Jenil Pandya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9674" y="3377636"/>
            <a:ext cx="1412865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iker"/>
              </a:rPr>
              <a:t>SPRING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206312"/>
            <a:ext cx="18288000" cy="161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Gliker"/>
              </a:rPr>
              <a:t>Deep Learning Presentation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751363" y="7200339"/>
            <a:ext cx="7309520" cy="4114800"/>
          </a:xfrm>
          <a:custGeom>
            <a:avLst/>
            <a:gdLst/>
            <a:ahLst/>
            <a:cxnLst/>
            <a:rect r="r" b="b" t="t" l="l"/>
            <a:pathLst>
              <a:path h="4114800" w="7309520">
                <a:moveTo>
                  <a:pt x="0" y="0"/>
                </a:moveTo>
                <a:lnTo>
                  <a:pt x="7309520" y="0"/>
                </a:lnTo>
                <a:lnTo>
                  <a:pt x="73095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633121">
            <a:off x="13232033" y="7470898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8" y="0"/>
                </a:lnTo>
                <a:lnTo>
                  <a:pt x="611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70651" y="7617424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07682" y="8124264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2" y="0"/>
                </a:lnTo>
                <a:lnTo>
                  <a:pt x="5419752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264" y="236015"/>
            <a:ext cx="4346792" cy="5141000"/>
          </a:xfrm>
          <a:custGeom>
            <a:avLst/>
            <a:gdLst/>
            <a:ahLst/>
            <a:cxnLst/>
            <a:rect r="r" b="b" t="t" l="l"/>
            <a:pathLst>
              <a:path h="5141000" w="4346792">
                <a:moveTo>
                  <a:pt x="0" y="0"/>
                </a:moveTo>
                <a:lnTo>
                  <a:pt x="4346792" y="0"/>
                </a:lnTo>
                <a:lnTo>
                  <a:pt x="4346792" y="5141000"/>
                </a:lnTo>
                <a:lnTo>
                  <a:pt x="0" y="514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0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1130" y="236015"/>
            <a:ext cx="8054181" cy="5928205"/>
          </a:xfrm>
          <a:custGeom>
            <a:avLst/>
            <a:gdLst/>
            <a:ahLst/>
            <a:cxnLst/>
            <a:rect r="r" b="b" t="t" l="l"/>
            <a:pathLst>
              <a:path h="5928205" w="8054181">
                <a:moveTo>
                  <a:pt x="0" y="0"/>
                </a:moveTo>
                <a:lnTo>
                  <a:pt x="8054181" y="0"/>
                </a:lnTo>
                <a:lnTo>
                  <a:pt x="8054181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0055" y="5652578"/>
            <a:ext cx="4240195" cy="4463930"/>
          </a:xfrm>
          <a:custGeom>
            <a:avLst/>
            <a:gdLst/>
            <a:ahLst/>
            <a:cxnLst/>
            <a:rect r="r" b="b" t="t" l="l"/>
            <a:pathLst>
              <a:path h="4463930" w="4240195">
                <a:moveTo>
                  <a:pt x="0" y="0"/>
                </a:moveTo>
                <a:lnTo>
                  <a:pt x="4240195" y="0"/>
                </a:lnTo>
                <a:lnTo>
                  <a:pt x="4240195" y="4463930"/>
                </a:lnTo>
                <a:lnTo>
                  <a:pt x="0" y="446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8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88955">
            <a:off x="5079224" y="1245141"/>
            <a:ext cx="4741015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This is How Roboflow Annotation Works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 4: DATASET CREATION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2206344"/>
            <a:ext cx="18288000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Splitting Data: Utilized Roboflow to split images into train, test, and validation sets.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Customization: Specified the amount of images for each set to suit project requirements.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Download: Dataset downloaded in a structured format for easy integration into the training pipeline.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XML Files: Included XML files with detailed annotations for each image.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Class Information: Each bounding box is annotated with the corresponding class name which is included in XML data.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254158" cy="4616255"/>
          </a:xfrm>
          <a:custGeom>
            <a:avLst/>
            <a:gdLst/>
            <a:ahLst/>
            <a:cxnLst/>
            <a:rect r="r" b="b" t="t" l="l"/>
            <a:pathLst>
              <a:path h="4616255" w="11254158">
                <a:moveTo>
                  <a:pt x="0" y="0"/>
                </a:moveTo>
                <a:lnTo>
                  <a:pt x="11254158" y="0"/>
                </a:lnTo>
                <a:lnTo>
                  <a:pt x="11254158" y="4616255"/>
                </a:lnTo>
                <a:lnTo>
                  <a:pt x="0" y="461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2" r="0" b="-2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1157" y="4722822"/>
            <a:ext cx="10206843" cy="5564178"/>
          </a:xfrm>
          <a:custGeom>
            <a:avLst/>
            <a:gdLst/>
            <a:ahLst/>
            <a:cxnLst/>
            <a:rect r="r" b="b" t="t" l="l"/>
            <a:pathLst>
              <a:path h="5564178" w="10206843">
                <a:moveTo>
                  <a:pt x="0" y="0"/>
                </a:moveTo>
                <a:lnTo>
                  <a:pt x="10206843" y="0"/>
                </a:lnTo>
                <a:lnTo>
                  <a:pt x="10206843" y="5564178"/>
                </a:lnTo>
                <a:lnTo>
                  <a:pt x="0" y="556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940" y="5224311"/>
            <a:ext cx="8089097" cy="4033989"/>
          </a:xfrm>
          <a:custGeom>
            <a:avLst/>
            <a:gdLst/>
            <a:ahLst/>
            <a:cxnLst/>
            <a:rect r="r" b="b" t="t" l="l"/>
            <a:pathLst>
              <a:path h="4033989" w="8089097">
                <a:moveTo>
                  <a:pt x="0" y="0"/>
                </a:moveTo>
                <a:lnTo>
                  <a:pt x="8089097" y="0"/>
                </a:lnTo>
                <a:lnTo>
                  <a:pt x="8089097" y="4033989"/>
                </a:lnTo>
                <a:lnTo>
                  <a:pt x="0" y="403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139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9640" y="472521"/>
            <a:ext cx="15048675" cy="9341957"/>
          </a:xfrm>
          <a:custGeom>
            <a:avLst/>
            <a:gdLst/>
            <a:ahLst/>
            <a:cxnLst/>
            <a:rect r="r" b="b" t="t" l="l"/>
            <a:pathLst>
              <a:path h="9341957" w="15048675">
                <a:moveTo>
                  <a:pt x="0" y="0"/>
                </a:moveTo>
                <a:lnTo>
                  <a:pt x="15048674" y="0"/>
                </a:lnTo>
                <a:lnTo>
                  <a:pt x="15048674" y="9341958"/>
                </a:lnTo>
                <a:lnTo>
                  <a:pt x="0" y="934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 5: MODEL SELECTION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1746561"/>
            <a:ext cx="18288000" cy="854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Options: Various models available for object detection, including Faster R-CNN, SSD, and YOLO (You Only Look Once).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Choice: Selected YOLO v8 model for its efficiency and accuracy.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YOLO v8 Advantages: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Speed: YOLO v8 is known for its fast inference speed, making it suitable for real-time applications.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Accuracy: Provides competitive accuracy compared to other models, ensuring reliable object detection.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Simplicity: YOLO v8's single-stage architecture simplifies the training and deployment process.</a:t>
            </a:r>
          </a:p>
          <a:p>
            <a:pPr marL="805775" indent="-402887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Gotham"/>
              </a:rPr>
              <a:t>Customization: YOLO v8 allows for easy customization and adaptation to specific project requirements.</a:t>
            </a:r>
          </a:p>
          <a:p>
            <a:pPr algn="l">
              <a:lnSpc>
                <a:spcPts val="522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YOLO WORKING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406" y="2078075"/>
            <a:ext cx="18288000" cy="711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Single Shot Detection: YOLO is a single-stage object detection model that predicts bounding boxes and class probabilities directly from full images in one evaluation.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Feature Extraction: Employs a convolutional neural network (CNN), such as Darknet, to extract features from the input image.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  <a:ea typeface="Gotham"/>
              </a:rPr>
              <a:t>Grid Division: Divides the input image into an 𝑁×𝑁 grid.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Bounding Box Prediction: Each grid cell predicts multiple bounding boxes along with confidence scores.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Class Prediction: For each bounding box, YOLO predicts the class probabilities.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Non-Max Suppression: Post-processing step to remove duplicate boxes and refine the final predictions.</a:t>
            </a:r>
          </a:p>
          <a:p>
            <a:pPr marL="672070" indent="-336035" lvl="1">
              <a:lnSpc>
                <a:spcPts val="4358"/>
              </a:lnSpc>
              <a:buFont typeface="Arial"/>
              <a:buChar char="•"/>
            </a:pPr>
            <a:r>
              <a:rPr lang="en-US" sz="3112">
                <a:solidFill>
                  <a:srgbClr val="000000"/>
                </a:solidFill>
                <a:latin typeface="Gotham"/>
              </a:rPr>
              <a:t>Output: Provides a final list of bounding boxes with corresponding class labels and confidence scores.</a:t>
            </a:r>
          </a:p>
          <a:p>
            <a:pPr algn="l">
              <a:lnSpc>
                <a:spcPts val="435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68117" y="1543272"/>
            <a:ext cx="6198031" cy="9285078"/>
          </a:xfrm>
          <a:custGeom>
            <a:avLst/>
            <a:gdLst/>
            <a:ahLst/>
            <a:cxnLst/>
            <a:rect r="r" b="b" t="t" l="l"/>
            <a:pathLst>
              <a:path h="9285078" w="6198031">
                <a:moveTo>
                  <a:pt x="0" y="0"/>
                </a:moveTo>
                <a:lnTo>
                  <a:pt x="6198031" y="0"/>
                </a:lnTo>
                <a:lnTo>
                  <a:pt x="6198031" y="9285078"/>
                </a:lnTo>
                <a:lnTo>
                  <a:pt x="0" y="9285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402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DARKNET 53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MODEL 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7556" y="2030450"/>
            <a:ext cx="15813306" cy="760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 Bold"/>
              </a:rPr>
              <a:t>Training Time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Trained the model for a total of 11 hours.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Used 311 epochs for training.</a:t>
            </a:r>
          </a:p>
          <a:p>
            <a:pPr algn="ctr"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 Bold"/>
              </a:rPr>
              <a:t>Training Process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Overnight training on the training images.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Used the YOLO v8 model architecture.</a:t>
            </a:r>
          </a:p>
          <a:p>
            <a:pPr algn="ctr"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 Bold"/>
              </a:rPr>
              <a:t>Validation Output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Saved the output for the validation images.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Stored in the "runs" folder for analysis.</a:t>
            </a:r>
          </a:p>
          <a:p>
            <a:pPr algn="ctr"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 Bold"/>
              </a:rPr>
              <a:t>Model Accuracy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Monitored and recorded model accuracy parameters.</a:t>
            </a:r>
          </a:p>
          <a:p>
            <a:pPr>
              <a:lnSpc>
                <a:spcPts val="3768"/>
              </a:lnSpc>
            </a:pPr>
          </a:p>
          <a:p>
            <a:pPr algn="ctr"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 Bold"/>
              </a:rPr>
              <a:t>Results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Achieved a high level of accuracy on the validation set.</a:t>
            </a:r>
          </a:p>
          <a:p>
            <a:pPr marL="581126" indent="-290563" lvl="1">
              <a:lnSpc>
                <a:spcPts val="3768"/>
              </a:lnSpc>
              <a:buFont typeface="Arial"/>
              <a:buChar char="•"/>
            </a:pPr>
            <a:r>
              <a:rPr lang="en-US" sz="2691">
                <a:solidFill>
                  <a:srgbClr val="000000"/>
                </a:solidFill>
                <a:latin typeface="Gotham"/>
              </a:rPr>
              <a:t>Model is ready for deployment and inference on new images.</a:t>
            </a:r>
          </a:p>
          <a:p>
            <a:pPr algn="l">
              <a:lnSpc>
                <a:spcPts val="376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9566" y="140179"/>
            <a:ext cx="9144000" cy="5003321"/>
          </a:xfrm>
          <a:custGeom>
            <a:avLst/>
            <a:gdLst/>
            <a:ahLst/>
            <a:cxnLst/>
            <a:rect r="r" b="b" t="t" l="l"/>
            <a:pathLst>
              <a:path h="5003321" w="9144000">
                <a:moveTo>
                  <a:pt x="0" y="0"/>
                </a:moveTo>
                <a:lnTo>
                  <a:pt x="9144000" y="0"/>
                </a:lnTo>
                <a:lnTo>
                  <a:pt x="9144000" y="5003321"/>
                </a:lnTo>
                <a:lnTo>
                  <a:pt x="0" y="500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103" y="1028700"/>
            <a:ext cx="4850260" cy="5375447"/>
          </a:xfrm>
          <a:custGeom>
            <a:avLst/>
            <a:gdLst/>
            <a:ahLst/>
            <a:cxnLst/>
            <a:rect r="r" b="b" t="t" l="l"/>
            <a:pathLst>
              <a:path h="5375447" w="4850260">
                <a:moveTo>
                  <a:pt x="0" y="0"/>
                </a:moveTo>
                <a:lnTo>
                  <a:pt x="4850259" y="0"/>
                </a:lnTo>
                <a:lnTo>
                  <a:pt x="4850259" y="5375447"/>
                </a:lnTo>
                <a:lnTo>
                  <a:pt x="0" y="537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7764" y="5109891"/>
            <a:ext cx="4562876" cy="5177109"/>
          </a:xfrm>
          <a:custGeom>
            <a:avLst/>
            <a:gdLst/>
            <a:ahLst/>
            <a:cxnLst/>
            <a:rect r="r" b="b" t="t" l="l"/>
            <a:pathLst>
              <a:path h="5177109" w="4562876">
                <a:moveTo>
                  <a:pt x="0" y="0"/>
                </a:moveTo>
                <a:lnTo>
                  <a:pt x="4562876" y="0"/>
                </a:lnTo>
                <a:lnTo>
                  <a:pt x="4562876" y="5177109"/>
                </a:lnTo>
                <a:lnTo>
                  <a:pt x="0" y="5177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51566" y="5418576"/>
            <a:ext cx="4307734" cy="4868424"/>
          </a:xfrm>
          <a:custGeom>
            <a:avLst/>
            <a:gdLst/>
            <a:ahLst/>
            <a:cxnLst/>
            <a:rect r="r" b="b" t="t" l="l"/>
            <a:pathLst>
              <a:path h="4868424" w="4307734">
                <a:moveTo>
                  <a:pt x="0" y="0"/>
                </a:moveTo>
                <a:lnTo>
                  <a:pt x="4307734" y="0"/>
                </a:lnTo>
                <a:lnTo>
                  <a:pt x="4307734" y="4868424"/>
                </a:lnTo>
                <a:lnTo>
                  <a:pt x="0" y="4868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5103" y="-95250"/>
            <a:ext cx="51026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Training Graphs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9694" y="1913361"/>
            <a:ext cx="7867970" cy="7812168"/>
          </a:xfrm>
          <a:custGeom>
            <a:avLst/>
            <a:gdLst/>
            <a:ahLst/>
            <a:cxnLst/>
            <a:rect r="r" b="b" t="t" l="l"/>
            <a:pathLst>
              <a:path h="7812168" w="7867970">
                <a:moveTo>
                  <a:pt x="0" y="0"/>
                </a:moveTo>
                <a:lnTo>
                  <a:pt x="7867969" y="0"/>
                </a:lnTo>
                <a:lnTo>
                  <a:pt x="7867969" y="7812168"/>
                </a:lnTo>
                <a:lnTo>
                  <a:pt x="0" y="78121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93209" y="2222779"/>
            <a:ext cx="6610437" cy="7580779"/>
          </a:xfrm>
          <a:custGeom>
            <a:avLst/>
            <a:gdLst/>
            <a:ahLst/>
            <a:cxnLst/>
            <a:rect r="r" b="b" t="t" l="l"/>
            <a:pathLst>
              <a:path h="7580779" w="6610437">
                <a:moveTo>
                  <a:pt x="0" y="0"/>
                </a:moveTo>
                <a:lnTo>
                  <a:pt x="6610436" y="0"/>
                </a:lnTo>
                <a:lnTo>
                  <a:pt x="6610436" y="7580779"/>
                </a:lnTo>
                <a:lnTo>
                  <a:pt x="0" y="7580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750" t="0" r="-775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TRAINING DATASET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7638" y="1805980"/>
            <a:ext cx="14552724" cy="1391975"/>
            <a:chOff x="0" y="0"/>
            <a:chExt cx="3897234" cy="372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97233" cy="372772"/>
            </a:xfrm>
            <a:custGeom>
              <a:avLst/>
              <a:gdLst/>
              <a:ahLst/>
              <a:cxnLst/>
              <a:rect r="r" b="b" t="t" l="l"/>
              <a:pathLst>
                <a:path h="372772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72772"/>
                  </a:lnTo>
                  <a:lnTo>
                    <a:pt x="0" y="37277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97234" cy="410872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18611" y="6182255"/>
            <a:ext cx="7309520" cy="4114800"/>
          </a:xfrm>
          <a:custGeom>
            <a:avLst/>
            <a:gdLst/>
            <a:ahLst/>
            <a:cxnLst/>
            <a:rect r="r" b="b" t="t" l="l"/>
            <a:pathLst>
              <a:path h="4114800" w="7309520">
                <a:moveTo>
                  <a:pt x="0" y="0"/>
                </a:moveTo>
                <a:lnTo>
                  <a:pt x="7309520" y="0"/>
                </a:lnTo>
                <a:lnTo>
                  <a:pt x="73095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21068" y="6010938"/>
            <a:ext cx="7309520" cy="4114800"/>
          </a:xfrm>
          <a:custGeom>
            <a:avLst/>
            <a:gdLst/>
            <a:ahLst/>
            <a:cxnLst/>
            <a:rect r="r" b="b" t="t" l="l"/>
            <a:pathLst>
              <a:path h="4114800" w="7309520">
                <a:moveTo>
                  <a:pt x="0" y="0"/>
                </a:moveTo>
                <a:lnTo>
                  <a:pt x="7309520" y="0"/>
                </a:lnTo>
                <a:lnTo>
                  <a:pt x="73095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52725" y="7064905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6"/>
                </a:lnTo>
                <a:lnTo>
                  <a:pt x="0" y="411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84433" y="7200900"/>
            <a:ext cx="7309520" cy="4114800"/>
          </a:xfrm>
          <a:custGeom>
            <a:avLst/>
            <a:gdLst/>
            <a:ahLst/>
            <a:cxnLst/>
            <a:rect r="r" b="b" t="t" l="l"/>
            <a:pathLst>
              <a:path h="4114800" w="7309520">
                <a:moveTo>
                  <a:pt x="0" y="0"/>
                </a:moveTo>
                <a:lnTo>
                  <a:pt x="7309521" y="0"/>
                </a:lnTo>
                <a:lnTo>
                  <a:pt x="7309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633121">
            <a:off x="3328777" y="7915576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8" y="0"/>
                </a:lnTo>
                <a:lnTo>
                  <a:pt x="611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7942372" y="7915576"/>
            <a:ext cx="6110168" cy="4114800"/>
          </a:xfrm>
          <a:custGeom>
            <a:avLst/>
            <a:gdLst/>
            <a:ahLst/>
            <a:cxnLst/>
            <a:rect r="r" b="b" t="t" l="l"/>
            <a:pathLst>
              <a:path h="4114800" w="6110168">
                <a:moveTo>
                  <a:pt x="0" y="0"/>
                </a:moveTo>
                <a:lnTo>
                  <a:pt x="6110168" y="0"/>
                </a:lnTo>
                <a:lnTo>
                  <a:pt x="611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67638" y="3540856"/>
            <a:ext cx="14552724" cy="4940164"/>
            <a:chOff x="0" y="0"/>
            <a:chExt cx="3897234" cy="13229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97233" cy="1322981"/>
            </a:xfrm>
            <a:custGeom>
              <a:avLst/>
              <a:gdLst/>
              <a:ahLst/>
              <a:cxnLst/>
              <a:rect r="r" b="b" t="t" l="l"/>
              <a:pathLst>
                <a:path h="1322981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1322981"/>
                  </a:lnTo>
                  <a:lnTo>
                    <a:pt x="0" y="1322981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97234" cy="1361081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62663" y="2017780"/>
            <a:ext cx="134019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WHAT ARE WE GOING TO COVER?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7989" y="3588280"/>
            <a:ext cx="533550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AGENDA: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6865" y="4747155"/>
            <a:ext cx="132577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otham"/>
              </a:rPr>
              <a:t>1. Object Detection Project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otham"/>
              </a:rPr>
              <a:t>1. GAN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707" y="1028700"/>
            <a:ext cx="7636607" cy="7636607"/>
          </a:xfrm>
          <a:custGeom>
            <a:avLst/>
            <a:gdLst/>
            <a:ahLst/>
            <a:cxnLst/>
            <a:rect r="r" b="b" t="t" l="l"/>
            <a:pathLst>
              <a:path h="7636607" w="7636607">
                <a:moveTo>
                  <a:pt x="0" y="0"/>
                </a:moveTo>
                <a:lnTo>
                  <a:pt x="7636607" y="0"/>
                </a:lnTo>
                <a:lnTo>
                  <a:pt x="7636607" y="7636607"/>
                </a:lnTo>
                <a:lnTo>
                  <a:pt x="0" y="7636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5596" y="1122300"/>
            <a:ext cx="7503704" cy="7449408"/>
          </a:xfrm>
          <a:custGeom>
            <a:avLst/>
            <a:gdLst/>
            <a:ahLst/>
            <a:cxnLst/>
            <a:rect r="r" b="b" t="t" l="l"/>
            <a:pathLst>
              <a:path h="7449408" w="7503704">
                <a:moveTo>
                  <a:pt x="0" y="0"/>
                </a:moveTo>
                <a:lnTo>
                  <a:pt x="7503704" y="0"/>
                </a:lnTo>
                <a:lnTo>
                  <a:pt x="7503704" y="7449407"/>
                </a:lnTo>
                <a:lnTo>
                  <a:pt x="0" y="744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15269" y="-264496"/>
            <a:ext cx="5407348" cy="129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0"/>
              </a:lnSpc>
            </a:pPr>
            <a:r>
              <a:rPr lang="en-US" sz="7585">
                <a:solidFill>
                  <a:srgbClr val="000000"/>
                </a:solidFill>
                <a:latin typeface="Canva Sans Bold"/>
              </a:rPr>
              <a:t>Predictions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941" y="1028700"/>
            <a:ext cx="8155036" cy="8171938"/>
          </a:xfrm>
          <a:custGeom>
            <a:avLst/>
            <a:gdLst/>
            <a:ahLst/>
            <a:cxnLst/>
            <a:rect r="r" b="b" t="t" l="l"/>
            <a:pathLst>
              <a:path h="8171938" w="8155036">
                <a:moveTo>
                  <a:pt x="0" y="0"/>
                </a:moveTo>
                <a:lnTo>
                  <a:pt x="8155036" y="0"/>
                </a:lnTo>
                <a:lnTo>
                  <a:pt x="8155036" y="8171938"/>
                </a:lnTo>
                <a:lnTo>
                  <a:pt x="0" y="8171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0553" y="827429"/>
            <a:ext cx="8312596" cy="8373209"/>
          </a:xfrm>
          <a:custGeom>
            <a:avLst/>
            <a:gdLst/>
            <a:ahLst/>
            <a:cxnLst/>
            <a:rect r="r" b="b" t="t" l="l"/>
            <a:pathLst>
              <a:path h="8373209" w="8312596">
                <a:moveTo>
                  <a:pt x="0" y="0"/>
                </a:moveTo>
                <a:lnTo>
                  <a:pt x="8312597" y="0"/>
                </a:lnTo>
                <a:lnTo>
                  <a:pt x="8312597" y="8373209"/>
                </a:lnTo>
                <a:lnTo>
                  <a:pt x="0" y="837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211" y="274929"/>
            <a:ext cx="5893129" cy="5893129"/>
          </a:xfrm>
          <a:custGeom>
            <a:avLst/>
            <a:gdLst/>
            <a:ahLst/>
            <a:cxnLst/>
            <a:rect r="r" b="b" t="t" l="l"/>
            <a:pathLst>
              <a:path h="5893129" w="5893129">
                <a:moveTo>
                  <a:pt x="0" y="0"/>
                </a:moveTo>
                <a:lnTo>
                  <a:pt x="5893130" y="0"/>
                </a:lnTo>
                <a:lnTo>
                  <a:pt x="5893130" y="5893129"/>
                </a:lnTo>
                <a:lnTo>
                  <a:pt x="0" y="5893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3170" y="4536392"/>
            <a:ext cx="7207098" cy="5750608"/>
          </a:xfrm>
          <a:custGeom>
            <a:avLst/>
            <a:gdLst/>
            <a:ahLst/>
            <a:cxnLst/>
            <a:rect r="r" b="b" t="t" l="l"/>
            <a:pathLst>
              <a:path h="5750608" w="7207098">
                <a:moveTo>
                  <a:pt x="0" y="0"/>
                </a:moveTo>
                <a:lnTo>
                  <a:pt x="7207098" y="0"/>
                </a:lnTo>
                <a:lnTo>
                  <a:pt x="720709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98" r="0" b="-117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93206" y="0"/>
            <a:ext cx="5732537" cy="5143500"/>
          </a:xfrm>
          <a:custGeom>
            <a:avLst/>
            <a:gdLst/>
            <a:ahLst/>
            <a:cxnLst/>
            <a:rect r="r" b="b" t="t" l="l"/>
            <a:pathLst>
              <a:path h="5143500" w="5732537">
                <a:moveTo>
                  <a:pt x="0" y="0"/>
                </a:moveTo>
                <a:lnTo>
                  <a:pt x="5732537" y="0"/>
                </a:lnTo>
                <a:lnTo>
                  <a:pt x="57325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115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3430" r="0" b="15015"/>
          <a:stretch>
            <a:fillRect/>
          </a:stretch>
        </p:blipFill>
        <p:spPr>
          <a:xfrm flipH="false" flipV="false" rot="0">
            <a:off x="13483477" y="299968"/>
            <a:ext cx="4520590" cy="5750436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8511" t="19108" r="18959" b="2123"/>
          <a:stretch>
            <a:fillRect/>
          </a:stretch>
        </p:blipFill>
        <p:spPr>
          <a:xfrm flipH="false" flipV="false" rot="0">
            <a:off x="0" y="1170014"/>
            <a:ext cx="7517291" cy="532661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1347" t="20435" r="19257" b="3184"/>
          <a:stretch>
            <a:fillRect/>
          </a:stretch>
        </p:blipFill>
        <p:spPr>
          <a:xfrm flipH="false" flipV="false" rot="0">
            <a:off x="6904800" y="5768176"/>
            <a:ext cx="5945289" cy="43005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7615" y="-396531"/>
            <a:ext cx="117830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Camera Deployment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592" y="2092852"/>
            <a:ext cx="17864408" cy="602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3"/>
              </a:lnSpc>
              <a:spcBef>
                <a:spcPct val="0"/>
              </a:spcBef>
            </a:pP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Conditional GAN Architecture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Used Conditional Generative Adversarial Network (GAN)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Generator takes in a random noise vector and a one-hot encoded label (landscape sketch)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Discriminator receives generated images and corresponding labels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Training Process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Trained on a dataset of 1469 landscape images</a:t>
            </a:r>
          </a:p>
          <a:p>
            <a:pPr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Canva Sans"/>
              </a:rPr>
              <a:t>Images preprocessed and resized for training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85243" y="0"/>
            <a:ext cx="14552724" cy="2550530"/>
            <a:chOff x="0" y="0"/>
            <a:chExt cx="3897234" cy="6830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7233" cy="683034"/>
            </a:xfrm>
            <a:custGeom>
              <a:avLst/>
              <a:gdLst/>
              <a:ahLst/>
              <a:cxnLst/>
              <a:rect r="r" b="b" t="t" l="l"/>
              <a:pathLst>
                <a:path h="683034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683034"/>
                  </a:lnTo>
                  <a:lnTo>
                    <a:pt x="0" y="68303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97234" cy="721134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28375" y="373063"/>
            <a:ext cx="14109592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GENERATING LANDSCAPE IMAGES WITH CONDITIONAL GAN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6696501"/>
          </a:xfrm>
          <a:custGeom>
            <a:avLst/>
            <a:gdLst/>
            <a:ahLst/>
            <a:cxnLst/>
            <a:rect r="r" b="b" t="t" l="l"/>
            <a:pathLst>
              <a:path h="6696501" w="9144000">
                <a:moveTo>
                  <a:pt x="0" y="0"/>
                </a:moveTo>
                <a:lnTo>
                  <a:pt x="9144000" y="0"/>
                </a:lnTo>
                <a:lnTo>
                  <a:pt x="9144000" y="6696501"/>
                </a:lnTo>
                <a:lnTo>
                  <a:pt x="0" y="6696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666345"/>
            <a:ext cx="9221415" cy="6869769"/>
          </a:xfrm>
          <a:custGeom>
            <a:avLst/>
            <a:gdLst/>
            <a:ahLst/>
            <a:cxnLst/>
            <a:rect r="r" b="b" t="t" l="l"/>
            <a:pathLst>
              <a:path h="6869769" w="9221415">
                <a:moveTo>
                  <a:pt x="0" y="0"/>
                </a:moveTo>
                <a:lnTo>
                  <a:pt x="9221415" y="0"/>
                </a:lnTo>
                <a:lnTo>
                  <a:pt x="9221415" y="6869769"/>
                </a:lnTo>
                <a:lnTo>
                  <a:pt x="0" y="686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6685" y="6861919"/>
            <a:ext cx="7726092" cy="3132200"/>
          </a:xfrm>
          <a:custGeom>
            <a:avLst/>
            <a:gdLst/>
            <a:ahLst/>
            <a:cxnLst/>
            <a:rect r="r" b="b" t="t" l="l"/>
            <a:pathLst>
              <a:path h="3132200" w="7726092">
                <a:moveTo>
                  <a:pt x="0" y="0"/>
                </a:moveTo>
                <a:lnTo>
                  <a:pt x="7726092" y="0"/>
                </a:lnTo>
                <a:lnTo>
                  <a:pt x="7726092" y="3132200"/>
                </a:lnTo>
                <a:lnTo>
                  <a:pt x="0" y="313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9240"/>
            <a:ext cx="14552724" cy="1563670"/>
            <a:chOff x="0" y="0"/>
            <a:chExt cx="3897234" cy="41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418752"/>
            </a:xfrm>
            <a:custGeom>
              <a:avLst/>
              <a:gdLst/>
              <a:ahLst/>
              <a:cxnLst/>
              <a:rect r="r" b="b" t="t" l="l"/>
              <a:pathLst>
                <a:path h="418752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418752"/>
                  </a:lnTo>
                  <a:lnTo>
                    <a:pt x="0" y="418752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456852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0169" y="2850526"/>
            <a:ext cx="17728894" cy="6591985"/>
            <a:chOff x="0" y="0"/>
            <a:chExt cx="4747815" cy="1765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47815" cy="1765340"/>
            </a:xfrm>
            <a:custGeom>
              <a:avLst/>
              <a:gdLst/>
              <a:ahLst/>
              <a:cxnLst/>
              <a:rect r="r" b="b" t="t" l="l"/>
              <a:pathLst>
                <a:path h="1765340" w="4747815">
                  <a:moveTo>
                    <a:pt x="0" y="0"/>
                  </a:moveTo>
                  <a:lnTo>
                    <a:pt x="4747815" y="0"/>
                  </a:lnTo>
                  <a:lnTo>
                    <a:pt x="4747815" y="1765340"/>
                  </a:lnTo>
                  <a:lnTo>
                    <a:pt x="0" y="1765340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47815" cy="1803440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134259" y="111125"/>
            <a:ext cx="11876837" cy="169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</a:pPr>
            <a:r>
              <a:rPr lang="en-US" sz="4867">
                <a:solidFill>
                  <a:srgbClr val="000000"/>
                </a:solidFill>
                <a:latin typeface="Gliker"/>
              </a:rPr>
              <a:t>OBJECT DETECTION PROJECT</a:t>
            </a:r>
          </a:p>
          <a:p>
            <a:pPr algn="ctr">
              <a:lnSpc>
                <a:spcPts val="6814"/>
              </a:lnSpc>
            </a:pPr>
            <a:r>
              <a:rPr lang="en-US" sz="4867">
                <a:solidFill>
                  <a:srgbClr val="000000"/>
                </a:solidFill>
                <a:latin typeface="Gliker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2917" y="3317516"/>
            <a:ext cx="17587571" cy="487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8"/>
              </a:lnSpc>
            </a:pPr>
            <a:r>
              <a:rPr lang="en-US" sz="3970">
                <a:solidFill>
                  <a:srgbClr val="000000"/>
                </a:solidFill>
                <a:latin typeface="Gotham"/>
              </a:rPr>
              <a:t>In this project, we aim to develop a computer vision model capable of accurately detecting and localizing cups, mouse, and spoons within images. The model will be trained on a dataset of images containing these objects, ensuring diversity in object poses, backgrounds, and lighting conditions. The primary challenge lies in building a robust model that can generalize well to unseen images and accurately distinguish between the three classes of objects.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863981"/>
            <a:ext cx="16511627" cy="8117158"/>
            <a:chOff x="0" y="0"/>
            <a:chExt cx="4421829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21829" cy="2173783"/>
            </a:xfrm>
            <a:custGeom>
              <a:avLst/>
              <a:gdLst/>
              <a:ahLst/>
              <a:cxnLst/>
              <a:rect r="r" b="b" t="t" l="l"/>
              <a:pathLst>
                <a:path h="2173783" w="4421829">
                  <a:moveTo>
                    <a:pt x="0" y="0"/>
                  </a:moveTo>
                  <a:lnTo>
                    <a:pt x="4421829" y="0"/>
                  </a:lnTo>
                  <a:lnTo>
                    <a:pt x="4421829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21829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STEPS INVOLVED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232" y="2955348"/>
            <a:ext cx="13713950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1: DATA COLLECTION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2: DATA PREPROCESSING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3: DATA ANNOTATION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4: DATASET CREATION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5: MODEL SELECTION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6: MODEL TRAINING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STEP 7: RESULT EVALUATION </a:t>
            </a: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 1: DATA COLLECTION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9694" y="2253190"/>
            <a:ext cx="18288000" cy="772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Objective:</a:t>
            </a:r>
            <a:r>
              <a:rPr lang="en-US" sz="3999">
                <a:solidFill>
                  <a:srgbClr val="000000"/>
                </a:solidFill>
                <a:latin typeface="Gotham Bold"/>
              </a:rPr>
              <a:t> </a:t>
            </a:r>
            <a:r>
              <a:rPr lang="en-US" sz="3999">
                <a:solidFill>
                  <a:srgbClr val="000000"/>
                </a:solidFill>
                <a:latin typeface="Gotham Bold"/>
              </a:rPr>
              <a:t> </a:t>
            </a:r>
            <a:r>
              <a:rPr lang="en-US" sz="3999">
                <a:solidFill>
                  <a:srgbClr val="000000"/>
                </a:solidFill>
                <a:latin typeface="Gotham"/>
              </a:rPr>
              <a:t>To build a robust object detection model for cups, mouse, and spoons.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Method: Photographs were taken at various locations, under different lighting conditions, and from different angles.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Diversity: Ensured diverse backgrounds, poses, and orientations for each object class.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Quantity: Collected a dataset of 400 images to train the model effectively.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Quality: Images were captured with high resolution and clarity for accurate annotation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089" y="144978"/>
            <a:ext cx="5892314" cy="4392863"/>
          </a:xfrm>
          <a:custGeom>
            <a:avLst/>
            <a:gdLst/>
            <a:ahLst/>
            <a:cxnLst/>
            <a:rect r="r" b="b" t="t" l="l"/>
            <a:pathLst>
              <a:path h="4392863" w="5892314">
                <a:moveTo>
                  <a:pt x="0" y="0"/>
                </a:moveTo>
                <a:lnTo>
                  <a:pt x="5892314" y="0"/>
                </a:lnTo>
                <a:lnTo>
                  <a:pt x="5892314" y="4392863"/>
                </a:lnTo>
                <a:lnTo>
                  <a:pt x="0" y="4392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089" y="5001654"/>
            <a:ext cx="10756856" cy="5045027"/>
          </a:xfrm>
          <a:custGeom>
            <a:avLst/>
            <a:gdLst/>
            <a:ahLst/>
            <a:cxnLst/>
            <a:rect r="r" b="b" t="t" l="l"/>
            <a:pathLst>
              <a:path h="5045027" w="10756856">
                <a:moveTo>
                  <a:pt x="0" y="0"/>
                </a:moveTo>
                <a:lnTo>
                  <a:pt x="10756856" y="0"/>
                </a:lnTo>
                <a:lnTo>
                  <a:pt x="10756856" y="5045026"/>
                </a:lnTo>
                <a:lnTo>
                  <a:pt x="0" y="5045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1105" y="144978"/>
            <a:ext cx="6166895" cy="5720529"/>
          </a:xfrm>
          <a:custGeom>
            <a:avLst/>
            <a:gdLst/>
            <a:ahLst/>
            <a:cxnLst/>
            <a:rect r="r" b="b" t="t" l="l"/>
            <a:pathLst>
              <a:path h="5720529" w="6166895">
                <a:moveTo>
                  <a:pt x="0" y="0"/>
                </a:moveTo>
                <a:lnTo>
                  <a:pt x="6166895" y="0"/>
                </a:lnTo>
                <a:lnTo>
                  <a:pt x="6166895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21105" y="5770256"/>
            <a:ext cx="6166895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Mouse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Spoon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76403" y="1454314"/>
            <a:ext cx="46137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Cups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 2: DATA 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2286015"/>
            <a:ext cx="18288000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Conversion to JPG: All images were converted to JPG format for uniformity.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Standardization: Resized all images to a standard format.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HEIC to JPG: Converted HEIC images to JPG for compatibility.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Quality Preservation: Ensured minimal loss of image quality during conversion.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Uniformity: Standardized image sizes for consistent training data.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50640" y="87350"/>
            <a:ext cx="6308660" cy="4114800"/>
          </a:xfrm>
          <a:custGeom>
            <a:avLst/>
            <a:gdLst/>
            <a:ahLst/>
            <a:cxnLst/>
            <a:rect r="r" b="b" t="t" l="l"/>
            <a:pathLst>
              <a:path h="4114800" w="6308660">
                <a:moveTo>
                  <a:pt x="0" y="0"/>
                </a:moveTo>
                <a:lnTo>
                  <a:pt x="6308660" y="0"/>
                </a:lnTo>
                <a:lnTo>
                  <a:pt x="630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8968" y="-7354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694" y="3981672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694" y="4331514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67638" y="192919"/>
            <a:ext cx="14552724" cy="1350353"/>
            <a:chOff x="0" y="0"/>
            <a:chExt cx="3897234" cy="3616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7233" cy="361626"/>
            </a:xfrm>
            <a:custGeom>
              <a:avLst/>
              <a:gdLst/>
              <a:ahLst/>
              <a:cxnLst/>
              <a:rect r="r" b="b" t="t" l="l"/>
              <a:pathLst>
                <a:path h="361626" w="3897233">
                  <a:moveTo>
                    <a:pt x="0" y="0"/>
                  </a:moveTo>
                  <a:lnTo>
                    <a:pt x="3897233" y="0"/>
                  </a:lnTo>
                  <a:lnTo>
                    <a:pt x="3897233" y="361626"/>
                  </a:lnTo>
                  <a:lnTo>
                    <a:pt x="0" y="36162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97234" cy="399726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11096" y="4822499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1096" y="5172341"/>
            <a:ext cx="4069076" cy="2031497"/>
          </a:xfrm>
          <a:custGeom>
            <a:avLst/>
            <a:gdLst/>
            <a:ahLst/>
            <a:cxnLst/>
            <a:rect r="r" b="b" t="t" l="l"/>
            <a:pathLst>
              <a:path h="2031497" w="4069076">
                <a:moveTo>
                  <a:pt x="0" y="0"/>
                </a:moveTo>
                <a:lnTo>
                  <a:pt x="4069076" y="0"/>
                </a:lnTo>
                <a:lnTo>
                  <a:pt x="4069076" y="2031497"/>
                </a:lnTo>
                <a:lnTo>
                  <a:pt x="0" y="2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5456" y="7166470"/>
            <a:ext cx="7315200" cy="4114096"/>
          </a:xfrm>
          <a:custGeom>
            <a:avLst/>
            <a:gdLst/>
            <a:ahLst/>
            <a:cxnLst/>
            <a:rect r="r" b="b" t="t" l="l"/>
            <a:pathLst>
              <a:path h="4114096" w="7315200">
                <a:moveTo>
                  <a:pt x="0" y="0"/>
                </a:moveTo>
                <a:lnTo>
                  <a:pt x="7315200" y="0"/>
                </a:lnTo>
                <a:lnTo>
                  <a:pt x="7315200" y="4114095"/>
                </a:lnTo>
                <a:lnTo>
                  <a:pt x="0" y="4114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55705" y="8455650"/>
            <a:ext cx="5419751" cy="3050979"/>
          </a:xfrm>
          <a:custGeom>
            <a:avLst/>
            <a:gdLst/>
            <a:ahLst/>
            <a:cxnLst/>
            <a:rect r="r" b="b" t="t" l="l"/>
            <a:pathLst>
              <a:path h="3050979" w="5419751">
                <a:moveTo>
                  <a:pt x="0" y="0"/>
                </a:moveTo>
                <a:lnTo>
                  <a:pt x="5419751" y="0"/>
                </a:lnTo>
                <a:lnTo>
                  <a:pt x="5419751" y="3050979"/>
                </a:lnTo>
                <a:lnTo>
                  <a:pt x="0" y="305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1863981"/>
            <a:ext cx="18288000" cy="8117158"/>
            <a:chOff x="0" y="0"/>
            <a:chExt cx="4897544" cy="21737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7544" cy="2173783"/>
            </a:xfrm>
            <a:custGeom>
              <a:avLst/>
              <a:gdLst/>
              <a:ahLst/>
              <a:cxnLst/>
              <a:rect r="r" b="b" t="t" l="l"/>
              <a:pathLst>
                <a:path h="2173783" w="4897544">
                  <a:moveTo>
                    <a:pt x="0" y="0"/>
                  </a:moveTo>
                  <a:lnTo>
                    <a:pt x="4897544" y="0"/>
                  </a:lnTo>
                  <a:lnTo>
                    <a:pt x="4897544" y="2173783"/>
                  </a:lnTo>
                  <a:lnTo>
                    <a:pt x="0" y="21737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7544" cy="2211883"/>
            </a:xfrm>
            <a:prstGeom prst="rect">
              <a:avLst/>
            </a:prstGeom>
          </p:spPr>
          <p:txBody>
            <a:bodyPr anchor="ctr" rtlCol="false" tIns="47826" lIns="47826" bIns="47826" rIns="47826"/>
            <a:lstStyle/>
            <a:p>
              <a:pPr algn="ctr" marL="410211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Canva Sans Semi-Bold"/>
                </a:rPr>
                <a:t>Objective:</a:t>
              </a:r>
              <a:r>
                <a:rPr lang="en-US" sz="1900">
                  <a:solidFill>
                    <a:srgbClr val="FFFFFF"/>
                  </a:solidFill>
                  <a:latin typeface="Canva Sans"/>
                </a:rPr>
                <a:t> To build a robust object detection model for cups, mice, and spoons.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81457" y="373063"/>
            <a:ext cx="121994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liker"/>
              </a:rPr>
              <a:t>STEP 3: DATA ANNOTATION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2650548"/>
            <a:ext cx="18288000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Platform: Used Roboflow for efficient and accurate data annotation.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Manual Annotation: Created bounding boxes for each object in the images.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Efficiency: Leveraged Roboflow's tools for faster annotation.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Accuracy: Ensured precise annotation for training the object detection model.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otham"/>
              </a:rPr>
              <a:t>Quality Control: Reviewed annotations to maintain high-quality dataset.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DA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870" r="0" b="870"/>
          <a:stretch>
            <a:fillRect/>
          </a:stretch>
        </p:blipFill>
        <p:spPr>
          <a:xfrm flipH="false" flipV="false" rot="0">
            <a:off x="0" y="0"/>
            <a:ext cx="18288000" cy="9434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DAGDYi0UQac</dc:identifier>
  <dcterms:modified xsi:type="dcterms:W3CDTF">2011-08-01T06:04:30Z</dcterms:modified>
  <cp:revision>1</cp:revision>
  <dc:title>Deep Learning Presentation </dc:title>
</cp:coreProperties>
</file>